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0" r:id="rId9"/>
    <p:sldId id="271" r:id="rId10"/>
    <p:sldId id="263" r:id="rId11"/>
    <p:sldId id="269" r:id="rId12"/>
    <p:sldId id="264" r:id="rId13"/>
    <p:sldId id="265" r:id="rId14"/>
    <p:sldId id="272" r:id="rId15"/>
    <p:sldId id="266" r:id="rId16"/>
    <p:sldId id="267" r:id="rId17"/>
    <p:sldId id="268" r:id="rId18"/>
    <p:sldId id="273" r:id="rId1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55" autoAdjust="0"/>
    <p:restoredTop sz="94660"/>
  </p:normalViewPr>
  <p:slideViewPr>
    <p:cSldViewPr snapToGrid="0">
      <p:cViewPr varScale="1">
        <p:scale>
          <a:sx n="71" d="100"/>
          <a:sy n="71" d="100"/>
        </p:scale>
        <p:origin x="70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D3A28B-876A-6B50-DDC9-12E3BBC7EE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373193F-1193-84F9-15B6-942E7238B4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74CDA7-E0D0-679B-3F6E-0EC076979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E9E9A-B8D6-42C8-8EC3-2727A12EB030}" type="datetimeFigureOut">
              <a:rPr lang="pt-BR" smtClean="0"/>
              <a:t>05/08/2025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6B9A8F4-3087-46D1-8B0F-89BB52F3F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A9BAC12-6DFD-1CAB-DFCB-E86854EE7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B1D83-F8D9-45F8-957C-77E18FEB3B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4223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162273-F3FF-4E1E-623D-E386D9B17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8D67213-1B5F-7D5F-180A-564F0668A3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E4D2000-1E1D-6840-2A62-3D0DF779B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E9E9A-B8D6-42C8-8EC3-2727A12EB030}" type="datetimeFigureOut">
              <a:rPr lang="pt-BR" smtClean="0"/>
              <a:t>05/08/2025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E5FC3D8-EF46-6C89-E990-38F8CC72F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2F2CBE4-71EC-33F6-7C21-E21577545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B1D83-F8D9-45F8-957C-77E18FEB3B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570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FDC1CE6-EF33-0480-EDF3-7A77ED64D2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A4C4467-47A6-B33B-F198-92B4B9ECEA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2C5FE3F-B032-6C37-E2FA-0031CB305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E9E9A-B8D6-42C8-8EC3-2727A12EB030}" type="datetimeFigureOut">
              <a:rPr lang="pt-BR" smtClean="0"/>
              <a:t>05/08/2025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554188-8B71-0805-D6EF-56A037922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C127123-5A3F-242C-697E-AC518DD53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B1D83-F8D9-45F8-957C-77E18FEB3B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5360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97F291-772A-D272-0CDB-BBA90CEB2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52D5B43-676C-BF12-6BD2-1DB52083B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FF2467C-6EC7-58A7-4E40-C2F40C85A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E9E9A-B8D6-42C8-8EC3-2727A12EB030}" type="datetimeFigureOut">
              <a:rPr lang="pt-BR" smtClean="0"/>
              <a:t>05/08/2025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6E34F32-776C-1EA5-670F-5F3D6FA75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A018F2B-9106-83D6-B996-B8EECC0E2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B1D83-F8D9-45F8-957C-77E18FEB3B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549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31DD0C-822C-5893-D558-A429EA3EE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B490488-A7B8-0B86-89CE-0003A93B7A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63C1EA0-D488-ADCE-1E29-335FDE970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E9E9A-B8D6-42C8-8EC3-2727A12EB030}" type="datetimeFigureOut">
              <a:rPr lang="pt-BR" smtClean="0"/>
              <a:t>05/08/2025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1FF30E7-7B59-C14D-B9D1-5CCF13E08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631A566-60CC-5F7E-EA7A-5E77FA917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B1D83-F8D9-45F8-957C-77E18FEB3B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1862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AF66FC-ED1D-3DAC-D846-4D44E1BAF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E654A98-29AC-22DE-BF8A-6808AB3C2A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0425554-7D63-F52F-E867-18C8C230A1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D755F74-BCCC-72FA-5EF9-1648A2518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E9E9A-B8D6-42C8-8EC3-2727A12EB030}" type="datetimeFigureOut">
              <a:rPr lang="pt-BR" smtClean="0"/>
              <a:t>05/08/2025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B9BBFA8-2E2B-59DB-9679-D4673E0BE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DA6A409-6A88-2CE8-E602-40C0188A0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B1D83-F8D9-45F8-957C-77E18FEB3B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991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4F3B28-FAC3-705F-8124-562992507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F15044F-A59A-CDF7-578C-13E2F9C668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AF13262-392B-1254-8616-B30C29FD3A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090F33D9-7586-DEA9-26D3-1FBBDEF5D0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3711952-697D-C54B-A693-A748146A8C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10E3399-419D-FD24-2707-9433A81B3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E9E9A-B8D6-42C8-8EC3-2727A12EB030}" type="datetimeFigureOut">
              <a:rPr lang="pt-BR" smtClean="0"/>
              <a:t>05/08/2025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B1BFFC97-986C-425D-C86D-94F5A410C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35870718-E112-99A3-CDD5-5744C6CAF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B1D83-F8D9-45F8-957C-77E18FEB3B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6487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A181B3-2B61-B16D-BA5F-83AA728B7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70037DA2-8593-83B9-36F6-02B450867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E9E9A-B8D6-42C8-8EC3-2727A12EB030}" type="datetimeFigureOut">
              <a:rPr lang="pt-BR" smtClean="0"/>
              <a:t>05/08/2025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A344167-D53A-551D-D079-4164B7688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372ECFB-A47E-2CE1-2DDD-9B14E7182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B1D83-F8D9-45F8-957C-77E18FEB3B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9115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0F6DFC58-7295-7E20-6779-9530CEE0E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E9E9A-B8D6-42C8-8EC3-2727A12EB030}" type="datetimeFigureOut">
              <a:rPr lang="pt-BR" smtClean="0"/>
              <a:t>05/08/2025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0E111DF2-1EE9-F3F0-26D5-5649E86B7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7B778DD-C1FF-E115-BB17-E1B0D404E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B1D83-F8D9-45F8-957C-77E18FEB3B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3267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FF0AB2-4A80-F732-4045-263A1387D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B70E7FB-C484-1E13-DE53-F627D72ECA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DD22733-660D-FACC-0E7D-4B670DB5FF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56105AA-5911-215D-B1FA-94BE51A06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E9E9A-B8D6-42C8-8EC3-2727A12EB030}" type="datetimeFigureOut">
              <a:rPr lang="pt-BR" smtClean="0"/>
              <a:t>05/08/2025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CD6F77B-D5B1-97BC-39D2-0C0D521F0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765A01D-2701-DD6A-EE49-9566A3F6C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B1D83-F8D9-45F8-957C-77E18FEB3B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0346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1FFECB-0885-39B1-AF40-BCC32C3D0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F1393BC-91AD-C2D2-352F-E52B67D6A5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1B934E9-13D6-9C59-09DC-79EB3DD191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5DA3627-2061-68C9-453E-443E07D17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E9E9A-B8D6-42C8-8EC3-2727A12EB030}" type="datetimeFigureOut">
              <a:rPr lang="pt-BR" smtClean="0"/>
              <a:t>05/08/2025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9266882-2CA9-D2FC-F138-E5395DF7E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5A95D11-D14F-8206-EDA2-CB8D1084F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B1D83-F8D9-45F8-957C-77E18FEB3B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2461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2A420D34-A144-E837-C019-2364DC67D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B54547D-E7BA-E02E-3974-A454F78175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A341329-A985-DAD5-524E-8B76085EF1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E9E9A-B8D6-42C8-8EC3-2727A12EB030}" type="datetimeFigureOut">
              <a:rPr lang="pt-BR" smtClean="0"/>
              <a:t>05/08/2025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C6BC915-AB9F-19A6-13FF-FEB3BDAEAB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0A8B8EF-43B3-D74E-4919-4C46DA68F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B1D83-F8D9-45F8-957C-77E18FEB3B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0013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redeglobo.globo.com/globoteatro/bis/noticia/2013/09/eles-nao-usam-black-tie-confira-video-sobre-o-espetaculo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447C8F-D0A6-8729-39A4-E8AC4D39D9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ELES NÃO USAM BLACK TIE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19F18F0-49BE-37CE-BB7A-0637113F2B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2800" dirty="0"/>
              <a:t>Gianfrancesco Guarnieri 1955</a:t>
            </a:r>
          </a:p>
        </p:txBody>
      </p:sp>
    </p:spTree>
    <p:extLst>
      <p:ext uri="{BB962C8B-B14F-4D97-AF65-F5344CB8AC3E}">
        <p14:creationId xmlns:p14="http://schemas.microsoft.com/office/powerpoint/2010/main" val="2095540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139F2E-38EB-FF3D-6974-D61E83F14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Enredo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95CA899-706C-17C7-C550-FE05ED78D1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Tião descobre que Maria, a namorada está grávida;</a:t>
            </a:r>
          </a:p>
          <a:p>
            <a:r>
              <a:rPr lang="pt-BR" dirty="0"/>
              <a:t>Tião mora com o pai (Otavio) e a mãe (Romana)</a:t>
            </a:r>
          </a:p>
          <a:p>
            <a:r>
              <a:rPr lang="pt-BR" dirty="0"/>
              <a:t>Tião propõe casamento e se preocupa com o futuro de sua possível nova família</a:t>
            </a:r>
          </a:p>
          <a:p>
            <a:r>
              <a:rPr lang="pt-BR" dirty="0"/>
              <a:t>Maria mora com mãe, pai e irmão</a:t>
            </a:r>
          </a:p>
          <a:p>
            <a:r>
              <a:rPr lang="pt-BR" dirty="0"/>
              <a:t>Tião (filho) e Otávio (pai) trabalham em uma mesma fábrica</a:t>
            </a:r>
          </a:p>
          <a:p>
            <a:r>
              <a:rPr lang="pt-BR" dirty="0"/>
              <a:t>O pai fala de possibilidade de greve, da necessidade de engajamento de todos para possível beneficio coletivo</a:t>
            </a:r>
          </a:p>
          <a:p>
            <a:r>
              <a:rPr lang="pt-BR" dirty="0"/>
              <a:t>filho fica com medo de perder o emprego e não fica muito a vontade com a ideia da greve.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17722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E4B274-02B0-5A2E-63ED-4B2E630D84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5A486E-4F2E-DCBC-78CB-8B9CFB48B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Enredo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14A814E-F4CF-DB2B-CBAC-6EE9D6AF8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TIÃO: </a:t>
            </a:r>
          </a:p>
          <a:p>
            <a:pPr marL="0" indent="0">
              <a:buNone/>
            </a:pPr>
            <a:r>
              <a:rPr lang="pt-BR" dirty="0"/>
              <a:t>Você não gostaria de sair da favela, abandonar a comunidade pobre para viver na cidade?</a:t>
            </a:r>
          </a:p>
          <a:p>
            <a:pPr marL="0" indent="0">
              <a:buNone/>
            </a:pPr>
            <a:endParaRPr lang="pt-BR" b="1" dirty="0"/>
          </a:p>
          <a:p>
            <a:pPr marL="0" indent="0">
              <a:buNone/>
            </a:pPr>
            <a:r>
              <a:rPr lang="pt-BR" dirty="0"/>
              <a:t>MARIA</a:t>
            </a:r>
          </a:p>
          <a:p>
            <a:pPr marL="0" indent="0">
              <a:buNone/>
            </a:pPr>
            <a:r>
              <a:rPr lang="pt-BR" dirty="0"/>
              <a:t>(</a:t>
            </a:r>
            <a:r>
              <a:rPr lang="pt-BR" i="1" dirty="0"/>
              <a:t>Olha em volta</a:t>
            </a:r>
            <a:r>
              <a:rPr lang="pt-BR" dirty="0"/>
              <a:t>) Gostaria! Mas levando todo mundo comigo: D. Romana, Mamãe, João, Chiquinho, Seu Otávio, </a:t>
            </a:r>
            <a:r>
              <a:rPr lang="pt-BR" dirty="0" err="1"/>
              <a:t>Tezinha</a:t>
            </a:r>
            <a:r>
              <a:rPr lang="pt-BR" dirty="0"/>
              <a:t>, Ziza, Flora... o Espanhol... todo mundo. (</a:t>
            </a:r>
            <a:r>
              <a:rPr lang="pt-BR" i="1" dirty="0"/>
              <a:t>Olhando para o lado do cruzeiro</a:t>
            </a:r>
            <a:r>
              <a:rPr lang="pt-BR" dirty="0"/>
              <a:t>) Até o cruzeiro lá do alto... (</a:t>
            </a:r>
            <a:r>
              <a:rPr lang="pt-BR" i="1" dirty="0"/>
              <a:t>Pausa</a:t>
            </a:r>
            <a:r>
              <a:rPr lang="pt-BR" dirty="0"/>
              <a:t>) Favela sem cruzeiro deve sê feia!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931149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F74BCD-CD6F-BC2D-5213-82479DABDF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52C642-6888-66BA-F5A1-7FFBA1D3E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Enredo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2AAEBEC-15FC-579A-CBA8-2857E9538C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/>
              <a:t>pai (Otávio, um veterano líder sindical) havia sido preso por um bom tempo em outra greve o que fez com que a mãe (Romana) sustentasse a família.</a:t>
            </a:r>
          </a:p>
          <a:p>
            <a:r>
              <a:rPr lang="pt-BR" dirty="0"/>
              <a:t>Romana (a mãe) não tem emprego</a:t>
            </a:r>
          </a:p>
          <a:p>
            <a:r>
              <a:rPr lang="pt-BR" dirty="0"/>
              <a:t>Tião precisou ser mandado para ser criado e sustentado por um padrinho e morou um bom tempo fora da casa da família (zona sul do Rio).</a:t>
            </a:r>
          </a:p>
          <a:p>
            <a:r>
              <a:rPr lang="pt-BR" dirty="0"/>
              <a:t>Tião tem vergonha da prisão do pai, tem medo de ser preso, ou de ser operário para sempre (ressentimento e vergonha da condição operária). </a:t>
            </a:r>
          </a:p>
          <a:p>
            <a:r>
              <a:rPr lang="pt-BR" dirty="0"/>
              <a:t>Tião, preocupado com o casamento e temendo perder o emprego, fura uma greve da fábrica em que trabalham.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925835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79F45E-A6C8-8A46-F7FD-E453D21A55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F175A6-EB48-4565-939D-92B8B9615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Enredo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491E72C-472B-E365-444E-798F89074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Otávio é uma das lideranças do movimento sindical. </a:t>
            </a:r>
          </a:p>
          <a:p>
            <a:r>
              <a:rPr lang="pt-BR" dirty="0"/>
              <a:t>os dois ficam de lados opostos durante a paralisação de operários.</a:t>
            </a:r>
          </a:p>
          <a:p>
            <a:r>
              <a:rPr lang="pt-BR" dirty="0"/>
              <a:t>se estabelece uma ANTINOMIA </a:t>
            </a:r>
          </a:p>
          <a:p>
            <a:endParaRPr lang="pt-BR" dirty="0"/>
          </a:p>
          <a:p>
            <a:r>
              <a:rPr lang="pt-BR" dirty="0"/>
              <a:t>ambos princípios têm validade ética e afetiva</a:t>
            </a:r>
          </a:p>
          <a:p>
            <a:r>
              <a:rPr lang="pt-BR" dirty="0"/>
              <a:t>são incompatíveis na situação da greve na peça.</a:t>
            </a:r>
          </a:p>
        </p:txBody>
      </p:sp>
    </p:spTree>
    <p:extLst>
      <p:ext uri="{BB962C8B-B14F-4D97-AF65-F5344CB8AC3E}">
        <p14:creationId xmlns:p14="http://schemas.microsoft.com/office/powerpoint/2010/main" val="9496905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4C10FA-DC2A-75DA-72E7-803EE3A503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DDF54F-C167-671F-E8C8-7E854C1C2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Enredo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7B72208-C0E4-A205-011B-35BF8A3BAE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TIÃO: </a:t>
            </a:r>
          </a:p>
          <a:p>
            <a:pPr marL="0" indent="0">
              <a:buNone/>
            </a:pPr>
            <a:r>
              <a:rPr lang="pt-BR" dirty="0"/>
              <a:t>-Eu não posso perder o emprego agora. Eu vou ser pai.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OTÁVIO:</a:t>
            </a:r>
          </a:p>
          <a:p>
            <a:pPr marL="0" indent="0">
              <a:buNone/>
            </a:pPr>
            <a:r>
              <a:rPr lang="pt-BR" dirty="0"/>
              <a:t>E eu? Fiquei preso por lutar por gente como você. E agora meu próprio filho me vira as costas?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86576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BD6162-D073-CB03-EA55-5C50F2634C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6A20D1-572B-F1B4-27B2-427EA3E0C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Enredo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DD5FD93-4DD0-E28D-D1D8-10C1399DA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Otávio entra em choque com a polícia, é espancado e preso</a:t>
            </a:r>
          </a:p>
          <a:p>
            <a:r>
              <a:rPr lang="pt-BR" dirty="0"/>
              <a:t>Isso destaca o dever ético de solidariedade de classe (Otávio e colegas operários).</a:t>
            </a:r>
          </a:p>
          <a:p>
            <a:r>
              <a:rPr lang="pt-BR" dirty="0"/>
              <a:t>- Valoriza a luta coletiva</a:t>
            </a:r>
          </a:p>
          <a:p>
            <a:r>
              <a:rPr lang="pt-BR" dirty="0"/>
              <a:t>- enfrentamento à opressão dos patrões</a:t>
            </a:r>
          </a:p>
          <a:p>
            <a:r>
              <a:rPr lang="pt-BR" dirty="0"/>
              <a:t>- greve como instrumento legítimo de defesa dos direitos dos trabalhadores.</a:t>
            </a:r>
          </a:p>
          <a:p>
            <a:r>
              <a:rPr lang="pt-BR" dirty="0"/>
              <a:t>- princípio de justiça social, lealdade à classe e causa sindical.</a:t>
            </a:r>
          </a:p>
        </p:txBody>
      </p:sp>
    </p:spTree>
    <p:extLst>
      <p:ext uri="{BB962C8B-B14F-4D97-AF65-F5344CB8AC3E}">
        <p14:creationId xmlns:p14="http://schemas.microsoft.com/office/powerpoint/2010/main" val="21205664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E06DD4-6589-92E4-30A1-0B08EFEB6E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6C7108-00E3-3BB3-E6FD-2F9D539EB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Enredo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E07DD02-F553-1CEE-8901-167D1A11F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Tião fura a greve e acha que a militância do pai é o motivo da miséria em que vivem</a:t>
            </a:r>
          </a:p>
          <a:p>
            <a:r>
              <a:rPr lang="pt-BR" dirty="0"/>
              <a:t>não pode ser solidário com grevistas e preservar seu emprego</a:t>
            </a:r>
          </a:p>
          <a:p>
            <a:r>
              <a:rPr lang="pt-BR" dirty="0"/>
              <a:t>ao escolher um ele trai o outro.</a:t>
            </a:r>
          </a:p>
          <a:p>
            <a:r>
              <a:rPr lang="pt-BR" dirty="0"/>
              <a:t>dever individual de proteger sua família e garantir sustento é representado pelo temor de perder o emprego ao aderir à greve.</a:t>
            </a:r>
          </a:p>
          <a:p>
            <a:r>
              <a:rPr lang="pt-BR" dirty="0"/>
              <a:t>Valoriza a sobrevivência imediata</a:t>
            </a:r>
          </a:p>
          <a:p>
            <a:r>
              <a:rPr lang="pt-BR" dirty="0"/>
              <a:t>desejo de ascensão pessoal.</a:t>
            </a:r>
          </a:p>
          <a:p>
            <a:r>
              <a:rPr lang="pt-BR" dirty="0"/>
              <a:t>princípio compreensível de segurança, estabilidade e responsabilidade pessoal.</a:t>
            </a:r>
          </a:p>
        </p:txBody>
      </p:sp>
    </p:spTree>
    <p:extLst>
      <p:ext uri="{BB962C8B-B14F-4D97-AF65-F5344CB8AC3E}">
        <p14:creationId xmlns:p14="http://schemas.microsoft.com/office/powerpoint/2010/main" val="32406696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D98EEA-816F-F259-7A59-6BFFC9A510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BBDDB2-5C96-7BE3-68CF-E462079A5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Enredo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9B97713-57EA-84FD-4394-3122955B0E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conflito no interior da família</a:t>
            </a:r>
          </a:p>
          <a:p>
            <a:r>
              <a:rPr lang="pt-BR" dirty="0"/>
              <a:t>Tião sofre as </a:t>
            </a:r>
            <a:r>
              <a:rPr lang="pt-BR" dirty="0" err="1"/>
              <a:t>conseqüências</a:t>
            </a:r>
            <a:r>
              <a:rPr lang="pt-BR" dirty="0"/>
              <a:t> dolorosas de sua atitude</a:t>
            </a:r>
          </a:p>
          <a:p>
            <a:r>
              <a:rPr lang="pt-BR" dirty="0"/>
              <a:t>enfrenta seu pai, seus amigos e sua namorada (é abandonado por todos)</a:t>
            </a:r>
          </a:p>
          <a:p>
            <a:r>
              <a:rPr lang="pt-BR" dirty="0"/>
              <a:t>clímax sentimental acontece na colisão final entre pai e filho</a:t>
            </a:r>
          </a:p>
          <a:p>
            <a:r>
              <a:rPr lang="pt-BR" dirty="0"/>
              <a:t>expulsão de Tião (filho) da casa onde Otávio (pai) é chefe de família</a:t>
            </a:r>
          </a:p>
          <a:p>
            <a:r>
              <a:rPr lang="pt-BR" dirty="0"/>
              <a:t>assunto da peça expõe o ponto de vista de Otávio/pai: dignidade e coerência na intransigência e expulsar o filho</a:t>
            </a:r>
          </a:p>
          <a:p>
            <a:r>
              <a:rPr lang="pt-BR" dirty="0"/>
              <a:t>forma da peça conduz a ação do ponto de vista de Tião</a:t>
            </a:r>
          </a:p>
          <a:p>
            <a:r>
              <a:rPr lang="pt-BR" dirty="0"/>
              <a:t>Tião sente o castigo como insuportável </a:t>
            </a:r>
          </a:p>
          <a:p>
            <a:r>
              <a:rPr lang="pt-BR" dirty="0"/>
              <a:t>conflito causa efeito dilacerante na “harmonia familiar”</a:t>
            </a:r>
          </a:p>
        </p:txBody>
      </p:sp>
    </p:spTree>
    <p:extLst>
      <p:ext uri="{BB962C8B-B14F-4D97-AF65-F5344CB8AC3E}">
        <p14:creationId xmlns:p14="http://schemas.microsoft.com/office/powerpoint/2010/main" val="25545649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9EBDB0-E1DE-2578-6735-AEC58036D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0D4A19E-9E23-E5BA-5516-EF180B8C1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>
                <a:hlinkClick r:id="rId2"/>
              </a:rPr>
              <a:t>História da peça Globo</a:t>
            </a: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16927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C84FAE-8554-5AA9-F403-C8F7940CE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Autor: Gianfrancesco Guarnieri 1934-2006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5153498-AFBC-3103-79AD-A32EE7D2B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pt-BR" dirty="0"/>
          </a:p>
          <a:p>
            <a:r>
              <a:rPr lang="pt-BR" dirty="0"/>
              <a:t>nascido em Milão na Itália.</a:t>
            </a:r>
          </a:p>
          <a:p>
            <a:r>
              <a:rPr lang="pt-BR" dirty="0"/>
              <a:t>filho de músicos antifascistas fugidos de Mussolini, </a:t>
            </a:r>
          </a:p>
          <a:p>
            <a:r>
              <a:rPr lang="pt-BR" dirty="0"/>
              <a:t>chega ao Brasil em 1936, com dois anos.</a:t>
            </a:r>
          </a:p>
          <a:p>
            <a:r>
              <a:rPr lang="pt-BR" dirty="0"/>
              <a:t>na adolescência entrou para o movimento estudantil secundarista</a:t>
            </a:r>
          </a:p>
          <a:p>
            <a:r>
              <a:rPr lang="pt-BR" dirty="0"/>
              <a:t>foi músico letrista de canções engajadas</a:t>
            </a:r>
          </a:p>
          <a:p>
            <a:r>
              <a:rPr lang="pt-BR" dirty="0"/>
              <a:t>foi cronista do jornal </a:t>
            </a:r>
            <a:r>
              <a:rPr lang="pt-BR" i="1" dirty="0"/>
              <a:t>Última Hora</a:t>
            </a:r>
            <a:r>
              <a:rPr lang="pt-BR" dirty="0"/>
              <a:t>, claramente contrário ao golpe de 1964</a:t>
            </a:r>
          </a:p>
          <a:p>
            <a:r>
              <a:rPr lang="pt-BR" dirty="0"/>
              <a:t>escreveu crônicas sobre a vida do trabalhador comum. </a:t>
            </a:r>
          </a:p>
          <a:p>
            <a:r>
              <a:rPr lang="pt-BR" dirty="0"/>
              <a:t>questão social sempre teve peso central.</a:t>
            </a:r>
          </a:p>
          <a:p>
            <a:r>
              <a:rPr lang="pt-BR" dirty="0"/>
              <a:t>atuação pouco baseada na política institucional-partidária ou ligada a movimentos organizados, e muito mais na educação, na transmissão de valores.</a:t>
            </a:r>
          </a:p>
          <a:p>
            <a:r>
              <a:rPr lang="pt-BR" dirty="0"/>
              <a:t>escreveu a peça “</a:t>
            </a:r>
            <a:r>
              <a:rPr lang="pt-BR" i="1" dirty="0"/>
              <a:t>Eles Não Usam Black-tie”</a:t>
            </a:r>
            <a:r>
              <a:rPr lang="pt-BR" dirty="0"/>
              <a:t>, em 1956, aos 22 anos.</a:t>
            </a:r>
          </a:p>
          <a:p>
            <a:r>
              <a:rPr lang="pt-BR" dirty="0"/>
              <a:t>texto mais importante de sua carreira</a:t>
            </a:r>
          </a:p>
          <a:p>
            <a:r>
              <a:rPr lang="pt-BR" dirty="0"/>
              <a:t>morreu aos 71 anos, em 2006,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8778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D010DC-1741-BA9A-59F1-AC589540F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Pensamentos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D8BA5B4-3D4A-2296-362E-91D12E4798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>
                <a:sym typeface="Wingdings" panose="05000000000000000000" pitchFamily="2" charset="2"/>
              </a:rPr>
              <a:t></a:t>
            </a:r>
            <a:r>
              <a:rPr lang="pt-BR" dirty="0"/>
              <a:t> “Na televisão entrei porque não entrar seria me afastar da grande massa”,</a:t>
            </a:r>
          </a:p>
          <a:p>
            <a:r>
              <a:rPr lang="pt-BR" dirty="0">
                <a:sym typeface="Wingdings" panose="05000000000000000000" pitchFamily="2" charset="2"/>
              </a:rPr>
              <a:t></a:t>
            </a:r>
            <a:r>
              <a:rPr lang="pt-BR" dirty="0"/>
              <a:t> “Antes do artista deve haver o homem e seu posicionamento político”.</a:t>
            </a:r>
          </a:p>
          <a:p>
            <a:r>
              <a:rPr lang="pt-BR" dirty="0">
                <a:sym typeface="Wingdings" panose="05000000000000000000" pitchFamily="2" charset="2"/>
              </a:rPr>
              <a:t></a:t>
            </a:r>
            <a:r>
              <a:rPr lang="pt-BR" dirty="0"/>
              <a:t> “Aqueles que querem manter o status quo, que admitem que a exploração do homem pelo homem é necessária, são os de direita. </a:t>
            </a:r>
          </a:p>
          <a:p>
            <a:r>
              <a:rPr lang="pt-BR" dirty="0"/>
              <a:t>Os de esquerda são os que lutam contra isso. </a:t>
            </a:r>
          </a:p>
          <a:p>
            <a:r>
              <a:rPr lang="pt-BR" dirty="0"/>
              <a:t>Sem maniqueísmo, sem bem contra o mal”</a:t>
            </a:r>
          </a:p>
          <a:p>
            <a:r>
              <a:rPr lang="pt-BR" dirty="0"/>
              <a:t>“O teatro foi a forma de expressão que eu descobri. É a maneira de falar e formular politicamente o que eu não posso dizer de outro jeito.”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5675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4705E9-222A-20EB-3C21-EEE46FF42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Teatro de Arena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DCB34E6-24D2-A7B9-27FE-70FF7D8ADE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/>
              <a:t>grupo fundado em 1953</a:t>
            </a:r>
          </a:p>
          <a:p>
            <a:r>
              <a:rPr lang="pt-BR" dirty="0"/>
              <a:t>um dos grupos teatrais mais importantes do Brasil. </a:t>
            </a:r>
          </a:p>
          <a:p>
            <a:r>
              <a:rPr lang="pt-BR" dirty="0"/>
              <a:t>“Eles Não Usam Black </a:t>
            </a:r>
            <a:r>
              <a:rPr lang="pt-BR" dirty="0" err="1"/>
              <a:t>Tie</a:t>
            </a:r>
            <a:r>
              <a:rPr lang="pt-BR" dirty="0"/>
              <a:t>” foi um marco na história do Teatro de Arena.</a:t>
            </a:r>
          </a:p>
          <a:p>
            <a:r>
              <a:rPr lang="pt-BR" dirty="0"/>
              <a:t>marco na história da modernização teatral brasileira</a:t>
            </a:r>
          </a:p>
          <a:p>
            <a:r>
              <a:rPr lang="pt-BR" dirty="0"/>
              <a:t>grupo importante por conta de sua formação (atores, diretores e professores), de suas lutas, de suas fases, das conquistas, dos impasses e das contradições.</a:t>
            </a:r>
          </a:p>
          <a:p>
            <a:r>
              <a:rPr lang="pt-BR" dirty="0"/>
              <a:t>traz a ideia de uma prática teatral amadora, opondo-se ao teatro profissional da época, levado em consideração por preocupar-se com a estética e a política dos artistas envolvidos.</a:t>
            </a: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6217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443EA6-6CE9-E4C4-DBEF-67FD29F3E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respeito da peça (encenada em 1958)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5A6F3FD-83A3-8A29-8D3E-E437CD7F0C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pt-BR" dirty="0"/>
          </a:p>
          <a:p>
            <a:r>
              <a:rPr lang="pt-BR" dirty="0"/>
              <a:t>“Eles não usam black </a:t>
            </a:r>
            <a:r>
              <a:rPr lang="pt-BR" dirty="0" err="1"/>
              <a:t>tie</a:t>
            </a:r>
            <a:r>
              <a:rPr lang="pt-BR" dirty="0"/>
              <a:t>” (algo como “eles não usam trajes finos”, ou seja, “eles não são burgueses”).</a:t>
            </a:r>
          </a:p>
          <a:p>
            <a:r>
              <a:rPr lang="pt-BR" dirty="0"/>
              <a:t>peça inaugural da dramaturgia social brasileira</a:t>
            </a:r>
          </a:p>
          <a:p>
            <a:r>
              <a:rPr lang="pt-BR" dirty="0"/>
              <a:t>uma das pioneiras na tematização de assuntos da realidade política contemporânea do país</a:t>
            </a:r>
          </a:p>
          <a:p>
            <a:r>
              <a:rPr lang="pt-BR" dirty="0"/>
              <a:t>fala do mundo sob o ponto de vista dos trabalhadores e das classes menos favorecidas.</a:t>
            </a:r>
          </a:p>
          <a:p>
            <a:r>
              <a:rPr lang="pt-BR" dirty="0"/>
              <a:t>é uma peça de cunho sociopolítico</a:t>
            </a:r>
          </a:p>
          <a:p>
            <a:r>
              <a:rPr lang="pt-BR" dirty="0"/>
              <a:t>inicia a fase nacionalista do Teatro de Arena </a:t>
            </a:r>
          </a:p>
          <a:p>
            <a:r>
              <a:rPr lang="pt-BR" dirty="0"/>
              <a:t>músicas de Adoniram Barbosa</a:t>
            </a:r>
          </a:p>
          <a:p>
            <a:r>
              <a:rPr lang="pt-BR" dirty="0"/>
              <a:t>enredo organizado em três atos </a:t>
            </a:r>
          </a:p>
          <a:p>
            <a:r>
              <a:rPr lang="pt-BR" dirty="0"/>
              <a:t>cada ato é composto por dois quadros </a:t>
            </a:r>
          </a:p>
        </p:txBody>
      </p:sp>
    </p:spTree>
    <p:extLst>
      <p:ext uri="{BB962C8B-B14F-4D97-AF65-F5344CB8AC3E}">
        <p14:creationId xmlns:p14="http://schemas.microsoft.com/office/powerpoint/2010/main" val="4507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545C6A-EEB2-E2E8-5AE2-2BF9FBF9BB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63182A-FCF7-0489-0E81-E09591CF5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respeito da peça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9CD9D21-9B84-303E-D1DB-04F6B923CA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Tema central a greve e a vida operária</a:t>
            </a:r>
          </a:p>
          <a:p>
            <a:r>
              <a:rPr lang="pt-BR" dirty="0"/>
              <a:t>os personagens são moradores de uma favela</a:t>
            </a:r>
          </a:p>
          <a:p>
            <a:r>
              <a:rPr lang="pt-BR" dirty="0"/>
              <a:t>sofrem com seus problemas socioeconômicos</a:t>
            </a:r>
          </a:p>
          <a:p>
            <a:r>
              <a:rPr lang="pt-BR" dirty="0"/>
              <a:t>preocupações e reflexões universais do ser humano</a:t>
            </a:r>
          </a:p>
          <a:p>
            <a:r>
              <a:rPr lang="pt-BR" dirty="0"/>
              <a:t>apresenta a vida de operários sob a óptica dos operários.</a:t>
            </a:r>
          </a:p>
          <a:p>
            <a:r>
              <a:rPr lang="pt-BR" dirty="0"/>
              <a:t>os três atos retratam o impacto de uma greve em uma família</a:t>
            </a:r>
          </a:p>
          <a:p>
            <a:r>
              <a:rPr lang="pt-BR" dirty="0"/>
              <a:t>peça abre portas para valorização de autores teatrais brasileiros.</a:t>
            </a:r>
          </a:p>
          <a:p>
            <a:r>
              <a:rPr lang="pt-BR" dirty="0"/>
              <a:t>sucesso da peça demonstra a necessidade do público em ver, no teatro, a realidade nacional.</a:t>
            </a:r>
          </a:p>
        </p:txBody>
      </p:sp>
    </p:spTree>
    <p:extLst>
      <p:ext uri="{BB962C8B-B14F-4D97-AF65-F5344CB8AC3E}">
        <p14:creationId xmlns:p14="http://schemas.microsoft.com/office/powerpoint/2010/main" val="3538093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7BB4D1-0F47-0721-64AB-861D70BBB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texto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7E422F5-6CB3-8567-EF14-3F54A78EBB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estrutura coloquial de diálogos</a:t>
            </a:r>
          </a:p>
          <a:p>
            <a:r>
              <a:rPr lang="pt-BR" dirty="0"/>
              <a:t>realismo de concepção</a:t>
            </a:r>
          </a:p>
          <a:p>
            <a:r>
              <a:rPr lang="pt-BR" dirty="0"/>
              <a:t>se passa em favela no Rio de Janeiro</a:t>
            </a:r>
          </a:p>
          <a:p>
            <a:r>
              <a:rPr lang="pt-BR" dirty="0"/>
              <a:t>discussão a respeito do proletariado</a:t>
            </a:r>
          </a:p>
          <a:p>
            <a:r>
              <a:rPr lang="pt-BR" dirty="0"/>
              <a:t>mostra o conflito pela sua óptica.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42422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C3A6F3-3E11-78D9-397F-5CC598F5B5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72EFAE-DD63-D8C5-9F0B-F1C62CFAA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texto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FE115BE-9C62-DC4D-0D25-03A1E93AFF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muito do que é passado ao público acontece por diálogos “expositivos” onde os familiares conversam e narram recordações </a:t>
            </a:r>
          </a:p>
          <a:p>
            <a:r>
              <a:rPr lang="pt-BR" dirty="0"/>
              <a:t>em vários momentos o que era tido como defeito passa a ser visto como qualidade, complexidade e profundidade </a:t>
            </a:r>
          </a:p>
          <a:p>
            <a:r>
              <a:rPr lang="pt-BR" dirty="0"/>
              <a:t>Romana e Tião (mãe e filho) conversam para nos fazer compreender a narrativa do passado do filho</a:t>
            </a:r>
          </a:p>
          <a:p>
            <a:r>
              <a:rPr lang="pt-BR" dirty="0"/>
              <a:t>a aprovação da greve em assembleia, a prisão de lideranças e os dilemas éticos de Tião (busca por estabilidade financeira ou aderir à luta) são situações passadas ao público por exposição épica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32957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A750F1-8A59-F311-FD29-0CB10D6884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D06C89-4053-E1FA-8EBE-593E6FED3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texto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3D82833-CBB3-C5CD-F3D0-799E59A86B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Exposição épica: não dramática (não encenada), que se anuncia durante a peça</a:t>
            </a:r>
          </a:p>
          <a:p>
            <a:r>
              <a:rPr lang="pt-BR" dirty="0"/>
              <a:t>peça contrapõe motivações individuais e sociais</a:t>
            </a:r>
          </a:p>
          <a:p>
            <a:r>
              <a:rPr lang="pt-BR" dirty="0"/>
              <a:t>pai e filho são personagens agentes antagonizados entre si.</a:t>
            </a:r>
          </a:p>
          <a:p>
            <a:r>
              <a:rPr lang="pt-BR" dirty="0"/>
              <a:t>o assunto central da peça (a greve), não é dramatizado, está num plano exterior</a:t>
            </a:r>
          </a:p>
          <a:p>
            <a:r>
              <a:rPr lang="pt-BR" dirty="0"/>
              <a:t>é esclarecido ao publico por rememorações, narrativas e comentários dos personagens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666145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1347</Words>
  <Application>Microsoft Office PowerPoint</Application>
  <PresentationFormat>Widescreen</PresentationFormat>
  <Paragraphs>128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Tema do Office</vt:lpstr>
      <vt:lpstr>ELES NÃO USAM BLACK TIE</vt:lpstr>
      <vt:lpstr>O Autor: Gianfrancesco Guarnieri 1934-2006</vt:lpstr>
      <vt:lpstr>Pensamentos</vt:lpstr>
      <vt:lpstr>Teatro de Arena</vt:lpstr>
      <vt:lpstr>A respeito da peça (encenada em 1958)</vt:lpstr>
      <vt:lpstr>A respeito da peça</vt:lpstr>
      <vt:lpstr>O texto</vt:lpstr>
      <vt:lpstr>O texto</vt:lpstr>
      <vt:lpstr>O texto</vt:lpstr>
      <vt:lpstr>Enredo</vt:lpstr>
      <vt:lpstr>Enredo</vt:lpstr>
      <vt:lpstr>Enredo</vt:lpstr>
      <vt:lpstr>Enredo</vt:lpstr>
      <vt:lpstr>Enredo</vt:lpstr>
      <vt:lpstr>Enredo</vt:lpstr>
      <vt:lpstr>Enredo</vt:lpstr>
      <vt:lpstr>Enredo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EMERSON CLAUCIUS GERIN MACHADO</dc:creator>
  <cp:lastModifiedBy>EMERSON CLAUCIUS GERIN MACHADO</cp:lastModifiedBy>
  <cp:revision>1</cp:revision>
  <dcterms:created xsi:type="dcterms:W3CDTF">2025-08-05T23:53:32Z</dcterms:created>
  <dcterms:modified xsi:type="dcterms:W3CDTF">2025-08-06T02:09:40Z</dcterms:modified>
</cp:coreProperties>
</file>